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matic SC"/>
      <p:regular r:id="rId23"/>
      <p:bold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PT Sans Narrow"/>
      <p:regular r:id="rId29"/>
      <p:bold r:id="rId30"/>
    </p:embeddedFont>
    <p:embeddedFont>
      <p:font typeface="Source Code Pro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57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" name="Shape 59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60" name="Shape 60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Shape 61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" name="Shape 62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63" name="Shape 63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Shape 64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" name="Shape 65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400"/>
            </a:lvl1pPr>
            <a:lvl2pPr lvl="1" rtl="0" algn="ctr">
              <a:spcBef>
                <a:spcPts val="0"/>
              </a:spcBef>
              <a:buSzPct val="100000"/>
              <a:defRPr sz="5400"/>
            </a:lvl2pPr>
            <a:lvl3pPr lvl="2" rtl="0" algn="ctr">
              <a:spcBef>
                <a:spcPts val="0"/>
              </a:spcBef>
              <a:buSzPct val="100000"/>
              <a:defRPr sz="5400"/>
            </a:lvl3pPr>
            <a:lvl4pPr lvl="3" rtl="0" algn="ctr">
              <a:spcBef>
                <a:spcPts val="0"/>
              </a:spcBef>
              <a:buSzPct val="100000"/>
              <a:defRPr sz="5400"/>
            </a:lvl4pPr>
            <a:lvl5pPr lvl="4" rtl="0" algn="ctr">
              <a:spcBef>
                <a:spcPts val="0"/>
              </a:spcBef>
              <a:buSzPct val="100000"/>
              <a:defRPr sz="5400"/>
            </a:lvl5pPr>
            <a:lvl6pPr lvl="5" rtl="0" algn="ctr">
              <a:spcBef>
                <a:spcPts val="0"/>
              </a:spcBef>
              <a:buSzPct val="100000"/>
              <a:defRPr sz="5400"/>
            </a:lvl6pPr>
            <a:lvl7pPr lvl="6" rtl="0" algn="ctr">
              <a:spcBef>
                <a:spcPts val="0"/>
              </a:spcBef>
              <a:buSzPct val="100000"/>
              <a:defRPr sz="5400"/>
            </a:lvl7pPr>
            <a:lvl8pPr lvl="7" rtl="0" algn="ctr">
              <a:spcBef>
                <a:spcPts val="0"/>
              </a:spcBef>
              <a:buSzPct val="100000"/>
              <a:defRPr sz="5400"/>
            </a:lvl8pPr>
            <a:lvl9pPr lvl="8" rtl="0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Shape 95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06.png"/><Relationship Id="rId5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Central Coast Citizenship Project</a:t>
            </a:r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311700" y="3419050"/>
            <a:ext cx="8520599" cy="172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/>
              <a:t>Ana Laura Alvarado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Rita Correa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Martha Garcia Ramos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Brenda Delgadillo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Zulleyka Cortez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Reflexiones Individuales	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Brenda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Martha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Zulleyka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44150" y="1326750"/>
            <a:ext cx="8937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Examen de historia de los Estados Unidos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47300" y="1292675"/>
            <a:ext cx="4045199" cy="2369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¿Cuántas enmiendas tiene la constitución?</a:t>
            </a: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</a:rPr>
              <a:t>27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65350" y="1432500"/>
            <a:ext cx="4045199" cy="227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¿Qué pueblo fue traído y vendido como esclavos?</a:t>
            </a: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</a:rPr>
              <a:t>Africanos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751" y="2245325"/>
            <a:ext cx="3384672" cy="19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210875" y="964975"/>
            <a:ext cx="4045199" cy="328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¿Cual es partido político del presidente actual?</a:t>
            </a: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349" y="1156875"/>
            <a:ext cx="3506924" cy="26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265500" y="1039675"/>
            <a:ext cx="4045199" cy="352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¿Cuando fue adoptada la declaración de independencia?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650" y="1291425"/>
            <a:ext cx="3984700" cy="26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247275" y="875400"/>
            <a:ext cx="4045199" cy="3543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¿Contra qué países peleó los Estados Unidos en la Segunda Guerra Mundial?</a:t>
            </a:r>
          </a:p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94" y="1047925"/>
            <a:ext cx="3605800" cy="270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iii</a:t>
            </a:r>
            <a:r>
              <a:rPr lang="en">
                <a:solidFill>
                  <a:srgbClr val="000000"/>
                </a:solidFill>
              </a:rPr>
              <a:t>Felicidades</a:t>
            </a:r>
            <a:r>
              <a:rPr lang="en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975" y="1528112"/>
            <a:ext cx="4516075" cy="27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Lower Division Service Learning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Pensamientos antes de servicio/clase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Definición del servicio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Experiencias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Sitio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Retos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Logros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Inexperiencias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No lower division pero servicio voluntario a través de club/organización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Upper division service learning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Pensamientos antes de comenzar el curso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Porque escogimos esta clase. 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Iban a cambiar nuestros pensamientos acerca del servicio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Objetivos del curso.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Aprender más acerca de la comunidad latina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Poder ser parte de la comunidad ya sea a través de un cambio, del voluntariado, etc.</a:t>
            </a:r>
          </a:p>
          <a:p>
            <a:pPr indent="-228600" lvl="0" marL="457200">
              <a:spcBef>
                <a:spcPts val="0"/>
              </a:spcBef>
              <a:buChar char="★"/>
            </a:pPr>
            <a:r>
              <a:rPr lang="en"/>
              <a:t>Aprender sobre las necesidades de la comunidad latina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CEntral Coast citizenship project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Que es Central Coast Citizenship Project?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Objetivo del programa.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A quienes proveen sus servicios?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Edades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Situacion migratoria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años de residencia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Source Code Pro"/>
              <a:buChar char="★"/>
            </a:pPr>
            <a:r>
              <a:rPr lang="en">
                <a:solidFill>
                  <a:srgbClr val="000000"/>
                </a:solidFill>
              </a:rPr>
              <a:t>Cómo logran sus servicios?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Source Code Pro"/>
              <a:buChar char="★"/>
            </a:pPr>
            <a:r>
              <a:rPr lang="en">
                <a:solidFill>
                  <a:srgbClr val="000000"/>
                </a:solidFill>
              </a:rPr>
              <a:t>Que otros programas ofrece esta organización?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Quien puede ser un ayudante para lograr los servicios?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Mission Statement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mission is to teach our students that CITIZENSHIP IS NOT JUST PAPERS. </a:t>
            </a:r>
          </a:p>
          <a:p>
            <a:pPr lvl="0" algn="ctr">
              <a:lnSpc>
                <a:spcPct val="100000"/>
              </a:lnSpc>
              <a:spcBef>
                <a:spcPts val="1240"/>
              </a:spcBef>
              <a:spcAft>
                <a:spcPts val="600"/>
              </a:spcAft>
              <a:buClr>
                <a:srgbClr val="EEECE1"/>
              </a:buClr>
              <a:buSzPct val="25000"/>
              <a:buFont typeface="Arial"/>
              <a:buNone/>
            </a:pPr>
            <a:r>
              <a:rPr lang="en"/>
              <a:t>Citizenship signifies the civic participation in the community and to get involved in public issues, defending citizen rights before and after becoming a United State Citizen. Our vision is to create community leaders to go and hold public offices, get better jobs and voice their concerns about educational, political, and community needs.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Ciclovia Salinas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6835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50" y="1867825"/>
            <a:ext cx="3557250" cy="242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700" y="1867825"/>
            <a:ext cx="4581100" cy="264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3725" y="175825"/>
            <a:ext cx="2903875" cy="15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 que aprendimos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28675"/>
            <a:ext cx="8520599" cy="379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Disfruto más trabajar con adultos que niños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Tener paciencia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Cada uno tiene su historia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Cómo nos miramos nosotros en los ojos de ellos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Cuánta ayuda logra ser un solo estudiante en una organización como esta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La gente de la tercera edad es mas divertida para trabajar y se llega a encariñar uno mucho con ellos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>
                <a:solidFill>
                  <a:srgbClr val="000000"/>
                </a:solidFill>
              </a:rPr>
              <a:t>Acoplarse a las necesidades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Aprender cómo enseñarles a todos los viejitos.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Aprender cuál es la manera más fácil para que ellos aprendan o memorizarse algo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reflexion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87475" y="109385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Se ganan el corazón del ayudante 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La comunidad latina necesita organizaciones como estas que proveen clases gratuitas 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Un ayudante hace la diferencia a una o a varias personas ayudando a lograr su meta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Ser más que una maestra, un apoyo hacia el éxito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futuras metas 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Seguir proveyendo servicio a ellos/as.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sz="1400"/>
              <a:t>No dejar de ir solo porque ya terminamos las horas.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Enfocarme en la traducción escrita no oral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Conectarme más con otras nacionalidades no solo mexicanos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Ser más que una maestra, un apoyo hacia el éxito 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